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8" r:id="rId2"/>
    <p:sldId id="264" r:id="rId3"/>
    <p:sldId id="268" r:id="rId4"/>
    <p:sldId id="269" r:id="rId5"/>
    <p:sldId id="270" r:id="rId6"/>
    <p:sldId id="271" r:id="rId7"/>
    <p:sldId id="272" r:id="rId8"/>
    <p:sldId id="289" r:id="rId9"/>
    <p:sldId id="273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90" r:id="rId21"/>
    <p:sldId id="285" r:id="rId22"/>
    <p:sldId id="286" r:id="rId23"/>
    <p:sldId id="287" r:id="rId24"/>
    <p:sldId id="267" r:id="rId25"/>
  </p:sldIdLst>
  <p:sldSz cx="9144000" cy="6858000" type="screen4x3"/>
  <p:notesSz cx="6858000" cy="9144000"/>
  <p:embeddedFontLst>
    <p:embeddedFont>
      <p:font typeface="Twinkl" pitchFamily="2" charset="0"/>
      <p:regular r:id="rId28"/>
      <p:bold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A0DB"/>
    <a:srgbClr val="DE1E5A"/>
    <a:srgbClr val="BC0105"/>
    <a:srgbClr val="4DB1E3"/>
    <a:srgbClr val="80C1EB"/>
    <a:srgbClr val="ACDDFC"/>
    <a:srgbClr val="FFFFFF"/>
    <a:srgbClr val="4AA1D9"/>
    <a:srgbClr val="21A6F9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2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84" y="942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/places-in-the-community-book-2-emergent-reader-za-hl-41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twinkl.co.uk/" TargetMode="Externa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/places-in-the-community-book-2-emergent-reader-za-hl-41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/places-in-the-community-book-2-emergent-reader-za-hl-41" TargetMode="External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twinkl.co.uk/" TargetMode="Externa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2" name="Rectangle 1">
            <a:hlinkClick r:id="rId5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>
            <a:hlinkClick r:id="rId3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5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A0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904" y="660434"/>
            <a:ext cx="3704620" cy="4322506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 dirty="0">
                  <a:latin typeface="Twinkl" pitchFamily="50" charset="0"/>
                </a:rPr>
                <a:t> </a:t>
              </a: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r>
                <a:rPr lang="en-GB" sz="3600" dirty="0">
                  <a:latin typeface="+mn-lt"/>
                </a:rPr>
                <a:t>We buy meat at the butcher’s.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49" b="14161"/>
          <a:stretch/>
        </p:blipFill>
        <p:spPr>
          <a:xfrm>
            <a:off x="428263" y="439838"/>
            <a:ext cx="8275899" cy="59493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94"/>
          <a:stretch/>
        </p:blipFill>
        <p:spPr>
          <a:xfrm>
            <a:off x="4793664" y="1236182"/>
            <a:ext cx="2660432" cy="515304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 dirty="0">
                  <a:latin typeface="Twinkl" pitchFamily="50" charset="0"/>
                </a:rPr>
                <a:t> </a:t>
              </a: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600" dirty="0">
                  <a:latin typeface="+mn-lt"/>
                </a:rPr>
                <a:t>We buy our medicine at the chemist’s.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204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73" y="582653"/>
            <a:ext cx="7998402" cy="5222486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 dirty="0">
                  <a:latin typeface="Twinkl" pitchFamily="50" charset="0"/>
                </a:rPr>
                <a:t> </a:t>
              </a: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r>
                <a:rPr lang="en-GB" sz="3600" dirty="0">
                  <a:latin typeface="+mn-lt"/>
                </a:rPr>
                <a:t>We buy new shoes at a shoe shop.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188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63" y="428264"/>
            <a:ext cx="8275900" cy="5984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3" name="Group 2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 dirty="0">
                  <a:latin typeface="Twinkl" pitchFamily="50" charset="0"/>
                </a:rPr>
                <a:t> </a:t>
              </a: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600" dirty="0">
                  <a:latin typeface="+mn-lt"/>
                </a:rPr>
                <a:t>We can go to primary school when we are four years old.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80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5"/>
          <a:stretch/>
        </p:blipFill>
        <p:spPr>
          <a:xfrm>
            <a:off x="428263" y="433674"/>
            <a:ext cx="8264325" cy="59824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4" name="Group 3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 dirty="0">
                  <a:latin typeface="Twinkl" pitchFamily="50" charset="0"/>
                </a:rPr>
                <a:t> </a:t>
              </a: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775504" y="5276013"/>
              <a:ext cx="7739844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200" dirty="0">
                  <a:latin typeface="+mn-lt"/>
                </a:rPr>
                <a:t>When we are too young to go to primary school, we can go to nursery.</a:t>
              </a:r>
              <a:endParaRPr lang="en-US" sz="32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603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9" r="15948"/>
          <a:stretch/>
        </p:blipFill>
        <p:spPr>
          <a:xfrm>
            <a:off x="451262" y="416689"/>
            <a:ext cx="8229600" cy="5995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3" name="Group 2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 dirty="0">
                  <a:latin typeface="Twinkl" pitchFamily="50" charset="0"/>
                </a:rPr>
                <a:t> </a:t>
              </a: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600" dirty="0">
                  <a:latin typeface="+mn-lt"/>
                </a:rPr>
                <a:t>We go for operations at the hospital.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9809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8" y="601558"/>
            <a:ext cx="7886700" cy="4443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815" y="2653020"/>
            <a:ext cx="5344533" cy="316299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 bwMode="auto">
          <a:xfrm>
            <a:off x="628648" y="4853271"/>
            <a:ext cx="7886700" cy="1350759"/>
          </a:xfrm>
          <a:prstGeom prst="roundRect">
            <a:avLst>
              <a:gd name="adj" fmla="val 6409"/>
            </a:avLst>
          </a:prstGeom>
          <a:solidFill>
            <a:schemeClr val="accent6">
              <a:lumMod val="60000"/>
              <a:lumOff val="40000"/>
            </a:schemeClr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28648" y="5276013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>
                <a:latin typeface="+mn-lt"/>
              </a:rPr>
              <a:t>The fire station is where the fire engines live. </a:t>
            </a:r>
            <a:endParaRPr 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892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9"/>
          <a:stretch/>
        </p:blipFill>
        <p:spPr>
          <a:xfrm>
            <a:off x="439838" y="402912"/>
            <a:ext cx="8241175" cy="60094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3" name="Group 2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 dirty="0">
                  <a:latin typeface="Twinkl" pitchFamily="50" charset="0"/>
                </a:rPr>
                <a:t> </a:t>
              </a: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600" dirty="0">
                  <a:latin typeface="+mn-lt"/>
                </a:rPr>
                <a:t>We catch trains at the train station.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220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0" t="3592" r="5190" b="4039"/>
          <a:stretch/>
        </p:blipFill>
        <p:spPr>
          <a:xfrm>
            <a:off x="439838" y="394663"/>
            <a:ext cx="8275899" cy="60061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36"/>
          <a:stretch/>
        </p:blipFill>
        <p:spPr>
          <a:xfrm>
            <a:off x="5456610" y="1826943"/>
            <a:ext cx="3259128" cy="39890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2" t="11559" r="5974" b="18041"/>
          <a:stretch/>
        </p:blipFill>
        <p:spPr>
          <a:xfrm>
            <a:off x="439837" y="394663"/>
            <a:ext cx="8275900" cy="6006138"/>
          </a:xfrm>
          <a:prstGeom prst="round2Same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55" t="-1" b="2789"/>
          <a:stretch/>
        </p:blipFill>
        <p:spPr>
          <a:xfrm>
            <a:off x="439836" y="2720340"/>
            <a:ext cx="1789014" cy="3680461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 dirty="0">
                  <a:latin typeface="Twinkl" pitchFamily="50" charset="0"/>
                </a:rPr>
                <a:t> </a:t>
              </a: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600" dirty="0">
                  <a:latin typeface="+mn-lt"/>
                </a:rPr>
                <a:t>After college, we can study at a university.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198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49" y="745978"/>
            <a:ext cx="6859329" cy="5458052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 dirty="0">
                  <a:latin typeface="Twinkl" pitchFamily="50" charset="0"/>
                </a:rPr>
                <a:t> </a:t>
              </a: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720090" y="5276013"/>
              <a:ext cx="7795258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600" dirty="0">
                  <a:latin typeface="+mn-lt"/>
                </a:rPr>
                <a:t>We watch sport at the stadium. 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032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3" r="7773"/>
          <a:stretch/>
        </p:blipFill>
        <p:spPr>
          <a:xfrm>
            <a:off x="445770" y="422187"/>
            <a:ext cx="8241030" cy="59924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" name="Rounded Rectangle 5"/>
          <p:cNvSpPr/>
          <p:nvPr/>
        </p:nvSpPr>
        <p:spPr bwMode="auto">
          <a:xfrm>
            <a:off x="628648" y="4853271"/>
            <a:ext cx="7886700" cy="1350759"/>
          </a:xfrm>
          <a:prstGeom prst="roundRect">
            <a:avLst>
              <a:gd name="adj" fmla="val 6409"/>
            </a:avLst>
          </a:prstGeom>
          <a:solidFill>
            <a:schemeClr val="accent6">
              <a:lumMod val="60000"/>
              <a:lumOff val="40000"/>
            </a:schemeClr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>
                <a:latin typeface="Twinkl" pitchFamily="50" charset="0"/>
              </a:rPr>
              <a:t> </a:t>
            </a:r>
            <a:endParaRPr lang="en-GB" sz="1350" dirty="0">
              <a:latin typeface="Twinkl" pitchFamily="50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28648" y="5276013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>
                <a:latin typeface="+mn-lt"/>
              </a:rPr>
              <a:t>We go shopping at the shopping centre. </a:t>
            </a:r>
            <a:endParaRPr 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9275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1"/>
          <a:stretch/>
        </p:blipFill>
        <p:spPr>
          <a:xfrm>
            <a:off x="445769" y="433266"/>
            <a:ext cx="8218171" cy="6013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468" y="1488420"/>
            <a:ext cx="5213060" cy="390294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>
                  <a:latin typeface="Twinkl" pitchFamily="50" charset="0"/>
                </a:rPr>
                <a:t> </a:t>
              </a:r>
              <a:endParaRPr lang="en-GB" sz="1350" dirty="0">
                <a:latin typeface="Twinkl" pitchFamily="50" charset="0"/>
              </a:endParaRP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600" dirty="0">
                  <a:latin typeface="+mn-lt"/>
                </a:rPr>
                <a:t>We can go to high school when we are 11 years old.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021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8" r="10813"/>
          <a:stretch/>
        </p:blipFill>
        <p:spPr>
          <a:xfrm>
            <a:off x="457200" y="434340"/>
            <a:ext cx="8229600" cy="59664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3" name="Group 2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>
                  <a:latin typeface="Twinkl" pitchFamily="50" charset="0"/>
                </a:rPr>
                <a:t> </a:t>
              </a:r>
              <a:endParaRPr lang="en-GB" sz="1350" dirty="0">
                <a:latin typeface="Twinkl" pitchFamily="50" charset="0"/>
              </a:endParaRP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600" dirty="0">
                  <a:latin typeface="+mn-lt"/>
                </a:rPr>
                <a:t>We exercise at the gym.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403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" t="3508" r="5126" b="4215"/>
          <a:stretch/>
        </p:blipFill>
        <p:spPr>
          <a:xfrm>
            <a:off x="434340" y="422910"/>
            <a:ext cx="8241030" cy="59664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3" name="Group 2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>
                  <a:latin typeface="Twinkl" pitchFamily="50" charset="0"/>
                </a:rPr>
                <a:t> </a:t>
              </a:r>
              <a:endParaRPr lang="en-GB" sz="1350" dirty="0">
                <a:latin typeface="Twinkl" pitchFamily="50" charset="0"/>
              </a:endParaRP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600" dirty="0">
                  <a:latin typeface="+mn-lt"/>
                </a:rPr>
                <a:t>We get petrol at the petrol station.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7725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/>
          <a:stretch/>
        </p:blipFill>
        <p:spPr>
          <a:xfrm>
            <a:off x="1526891" y="420450"/>
            <a:ext cx="5704974" cy="599178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>
                  <a:latin typeface="Twinkl" pitchFamily="50" charset="0"/>
                </a:rPr>
                <a:t> </a:t>
              </a:r>
              <a:endParaRPr lang="en-GB" sz="1350" dirty="0">
                <a:latin typeface="Twinkl" pitchFamily="50" charset="0"/>
              </a:endParaRP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600" dirty="0">
                  <a:latin typeface="+mn-lt"/>
                </a:rPr>
                <a:t>We report crimes at the police station.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467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" r="1480"/>
          <a:stretch/>
        </p:blipFill>
        <p:spPr>
          <a:xfrm>
            <a:off x="457200" y="411480"/>
            <a:ext cx="8218170" cy="60079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8" name="Group 7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>
                  <a:latin typeface="Twinkl" pitchFamily="50" charset="0"/>
                </a:rPr>
                <a:t> </a:t>
              </a:r>
              <a:endParaRPr lang="en-GB" sz="1350" dirty="0">
                <a:latin typeface="Twinkl" pitchFamily="50" charset="0"/>
              </a:endParaRPr>
            </a:p>
          </p:txBody>
        </p:sp>
        <p:sp>
          <p:nvSpPr>
            <p:cNvPr id="10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600" dirty="0">
                  <a:latin typeface="+mn-lt"/>
                </a:rPr>
                <a:t>We can withdraw and deposit money at the bank.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820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28" y="1041280"/>
            <a:ext cx="8045531" cy="4774733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>
                  <a:latin typeface="Twinkl" pitchFamily="50" charset="0"/>
                </a:rPr>
                <a:t> </a:t>
              </a:r>
              <a:endParaRPr lang="en-GB" sz="1350" dirty="0">
                <a:latin typeface="Twinkl" pitchFamily="50" charset="0"/>
              </a:endParaRP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600" dirty="0">
                  <a:latin typeface="+mn-lt"/>
                </a:rPr>
                <a:t>We can post letters at the Post Office.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043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" r="1417"/>
          <a:stretch/>
        </p:blipFill>
        <p:spPr>
          <a:xfrm>
            <a:off x="445770" y="422373"/>
            <a:ext cx="8241030" cy="6001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3" name="Group 2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>
                  <a:latin typeface="Twinkl" pitchFamily="50" charset="0"/>
                </a:rPr>
                <a:t> </a:t>
              </a:r>
              <a:endParaRPr lang="en-GB" sz="1350" dirty="0">
                <a:latin typeface="Twinkl" pitchFamily="50" charset="0"/>
              </a:endParaRP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600" dirty="0">
                  <a:latin typeface="+mn-lt"/>
                </a:rPr>
                <a:t>We borrow books from the community library.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751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726887"/>
            <a:ext cx="7680923" cy="5388164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>
                  <a:latin typeface="Twinkl" pitchFamily="50" charset="0"/>
                </a:rPr>
                <a:t> </a:t>
              </a:r>
              <a:endParaRPr lang="en-GB" sz="1350" dirty="0">
                <a:latin typeface="Twinkl" pitchFamily="50" charset="0"/>
              </a:endParaRP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600" dirty="0">
                  <a:latin typeface="+mn-lt"/>
                </a:rPr>
                <a:t>We buy new clothes at the clothing store.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809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" t="2096" r="5470" b="1403"/>
          <a:stretch/>
        </p:blipFill>
        <p:spPr>
          <a:xfrm>
            <a:off x="422910" y="422910"/>
            <a:ext cx="8241030" cy="5989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83" y="1032841"/>
            <a:ext cx="4814108" cy="513865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>
                  <a:latin typeface="Twinkl" pitchFamily="50" charset="0"/>
                </a:rPr>
                <a:t> </a:t>
              </a:r>
              <a:endParaRPr lang="en-GB" sz="1350" dirty="0">
                <a:latin typeface="Twinkl" pitchFamily="50" charset="0"/>
              </a:endParaRP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600" dirty="0">
                  <a:latin typeface="+mn-lt"/>
                </a:rPr>
                <a:t>We visit the doctor when we are unwell.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678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2"/>
          <a:stretch/>
        </p:blipFill>
        <p:spPr>
          <a:xfrm>
            <a:off x="415636" y="434551"/>
            <a:ext cx="8257309" cy="60078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33"/>
          <a:stretch/>
        </p:blipFill>
        <p:spPr>
          <a:xfrm>
            <a:off x="2276302" y="1445432"/>
            <a:ext cx="1602972" cy="222602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 dirty="0">
                  <a:latin typeface="Twinkl" pitchFamily="50" charset="0"/>
                </a:rPr>
                <a:t> </a:t>
              </a: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600" dirty="0">
                  <a:latin typeface="+mn-lt"/>
                </a:rPr>
                <a:t>We buy fresh bread at the bakery.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4246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8" t="3396" r="5000" b="3610"/>
          <a:stretch/>
        </p:blipFill>
        <p:spPr>
          <a:xfrm>
            <a:off x="443344" y="415636"/>
            <a:ext cx="8243455" cy="60128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3" name="Group 2"/>
          <p:cNvGrpSpPr/>
          <p:nvPr/>
        </p:nvGrpSpPr>
        <p:grpSpPr>
          <a:xfrm>
            <a:off x="628648" y="4853271"/>
            <a:ext cx="7886700" cy="1350759"/>
            <a:chOff x="628648" y="4853271"/>
            <a:chExt cx="7886700" cy="1350759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28648" y="4853271"/>
              <a:ext cx="7886700" cy="1350759"/>
            </a:xfrm>
            <a:prstGeom prst="roundRect">
              <a:avLst>
                <a:gd name="adj" fmla="val 64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1350" dirty="0">
                  <a:latin typeface="Twinkl" pitchFamily="50" charset="0"/>
                </a:rPr>
                <a:t> </a:t>
              </a: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28648" y="5276013"/>
              <a:ext cx="7886700" cy="540000"/>
            </a:xfrm>
            <a:prstGeom prst="rect">
              <a:avLst/>
            </a:prstGeom>
          </p:spPr>
          <p:txBody>
            <a:bodyPr lIns="0" tIns="0" rIns="0" bIns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chemeClr val="tx1"/>
                  </a:solidFill>
                  <a:latin typeface="Sassoon Infant Md" panose="02000603050000020003" pitchFamily="50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600" dirty="0">
                  <a:latin typeface="+mn-lt"/>
                </a:rPr>
                <a:t>We buy groceries at the supermarket.</a:t>
              </a:r>
              <a:endParaRPr lang="en-US" sz="3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039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.potx" id="{F2D9965A-8C68-4F5E-A2B5-CF7E0DDA752E}" vid="{78487116-FFC1-4A12-BB7A-4083D6069C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258</TotalTime>
  <Words>222</Words>
  <Application>Microsoft Office PowerPoint</Application>
  <PresentationFormat>On-screen Show (4:3)</PresentationFormat>
  <Paragraphs>44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Twinkl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Chelsea Massey</dc:creator>
  <cp:lastModifiedBy>Chelsea Massey</cp:lastModifiedBy>
  <cp:revision>17</cp:revision>
  <dcterms:created xsi:type="dcterms:W3CDTF">2020-04-10T11:23:23Z</dcterms:created>
  <dcterms:modified xsi:type="dcterms:W3CDTF">2020-04-15T10:50:56Z</dcterms:modified>
</cp:coreProperties>
</file>